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7" r:id="rId4"/>
    <p:sldMasterId id="2147483730" r:id="rId5"/>
    <p:sldMasterId id="2147483742" r:id="rId6"/>
  </p:sldMasterIdLst>
  <p:notesMasterIdLst>
    <p:notesMasterId r:id="rId26"/>
  </p:notesMasterIdLst>
  <p:handoutMasterIdLst>
    <p:handoutMasterId r:id="rId27"/>
  </p:handoutMasterIdLst>
  <p:sldIdLst>
    <p:sldId id="1656" r:id="rId7"/>
    <p:sldId id="258" r:id="rId8"/>
    <p:sldId id="1719" r:id="rId9"/>
    <p:sldId id="1797" r:id="rId10"/>
    <p:sldId id="1690" r:id="rId11"/>
    <p:sldId id="1791" r:id="rId12"/>
    <p:sldId id="1830" r:id="rId13"/>
    <p:sldId id="1829" r:id="rId14"/>
    <p:sldId id="1794" r:id="rId15"/>
    <p:sldId id="1810" r:id="rId16"/>
    <p:sldId id="1795" r:id="rId17"/>
    <p:sldId id="342" r:id="rId18"/>
    <p:sldId id="1841" r:id="rId19"/>
    <p:sldId id="1835" r:id="rId20"/>
    <p:sldId id="1840" r:id="rId21"/>
    <p:sldId id="1838" r:id="rId22"/>
    <p:sldId id="1839" r:id="rId23"/>
    <p:sldId id="1803" r:id="rId24"/>
    <p:sldId id="1715" r:id="rId2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480" userDrawn="1">
          <p15:clr>
            <a:srgbClr val="A4A3A4"/>
          </p15:clr>
        </p15:guide>
        <p15:guide id="11" pos="1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Pankey" initials="SP" lastIdx="0" clrIdx="0"/>
  <p:cmAuthor id="7" name="Jay Kerness" initials="JK [7]" lastIdx="1" clrIdx="7"/>
  <p:cmAuthor id="1" name="Jay Kerness" initials="JK" lastIdx="1" clrIdx="1"/>
  <p:cmAuthor id="2" name="Jay Kerness" initials="JK [2]" lastIdx="1" clrIdx="2"/>
  <p:cmAuthor id="3" name="Jay Kerness" initials="JK [3]" lastIdx="1" clrIdx="3"/>
  <p:cmAuthor id="4" name="Jay Kerness" initials="JK [4]" lastIdx="1" clrIdx="4"/>
  <p:cmAuthor id="5" name="Jay Kerness" initials="JK [5]" lastIdx="1" clrIdx="5"/>
  <p:cmAuthor id="6" name="Jay Kerness" initials="JK [6]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B73D"/>
    <a:srgbClr val="234388"/>
    <a:srgbClr val="F5B183"/>
    <a:srgbClr val="64C2A5"/>
    <a:srgbClr val="50CAF1"/>
    <a:srgbClr val="5664AD"/>
    <a:srgbClr val="50CAF0"/>
    <a:srgbClr val="1C2E4A"/>
    <a:srgbClr val="E6B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7" autoAdjust="0"/>
    <p:restoredTop sz="89140" autoAdjust="0"/>
  </p:normalViewPr>
  <p:slideViewPr>
    <p:cSldViewPr snapToGrid="0">
      <p:cViewPr varScale="1">
        <p:scale>
          <a:sx n="58" d="100"/>
          <a:sy n="58" d="100"/>
        </p:scale>
        <p:origin x="1024" y="56"/>
      </p:cViewPr>
      <p:guideLst>
        <p:guide orient="horz" pos="480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>
      <p:cViewPr varScale="1">
        <p:scale>
          <a:sx n="74" d="100"/>
          <a:sy n="74" d="100"/>
        </p:scale>
        <p:origin x="2098" y="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7" y="5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/>
          <a:lstStyle>
            <a:lvl1pPr algn="r">
              <a:defRPr sz="1200"/>
            </a:lvl1pPr>
          </a:lstStyle>
          <a:p>
            <a:fld id="{0B514E1E-FC77-4E95-9140-D304BF6A5DA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29679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7" y="8829679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 anchor="b"/>
          <a:lstStyle>
            <a:lvl1pPr algn="r">
              <a:defRPr sz="1200"/>
            </a:lvl1pPr>
          </a:lstStyle>
          <a:p>
            <a:fld id="{9BE81532-EA74-4AA5-81FC-7A1B5CE0FF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8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90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70167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72" y="4416115"/>
            <a:ext cx="5607683" cy="418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90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fld id="{408FE174-8A2A-45BA-8A3C-FDCF205800B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3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05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3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https://www.foxbusiness.com/lifestyle/cities-offer-best-commutes-workers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53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C6741-5447-4FBF-9755-F5785CBD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47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2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C6741-5447-4FBF-9755-F5785CBD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64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83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8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65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7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3367-C7DD-4070-8A8A-4A94FB71E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8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0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Arizona joined the partnership in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5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44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J2J – raw data goes down to the 3-digit NAICS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9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920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20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32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920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20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6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https://www.foxbusiness.com/industrials/construction-booming-arizona-employment-rates-industry-soar</a:t>
            </a:r>
          </a:p>
          <a:p>
            <a:endParaRPr lang="en-US" dirty="0"/>
          </a:p>
          <a:p>
            <a:r>
              <a:rPr lang="en-US" dirty="0"/>
              <a:t>https://qwiexplorer.ces.census.gov/#x=0&amp;g=0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9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0" y="0"/>
            <a:ext cx="12192000" cy="5872164"/>
          </a:xfrm>
          <a:prstGeom prst="rect">
            <a:avLst/>
          </a:prstGeom>
          <a:solidFill>
            <a:srgbClr val="1C2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1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0817-BAC9-4E81-A760-A26DCAF0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5F65E-2FCC-496B-9DA9-13A2B760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B5542-75F8-4C64-8AA7-6C91B1A0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D1CDA-5093-4554-8393-A13C2F12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3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0F3CA-F8BE-49ED-9989-D557BFCD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33FC7-56BA-495D-B15C-8D45105D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74B02-BECF-4912-969C-D3527406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3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8868-C480-410E-929A-B643B13B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ADEB-707A-4C9C-AEB4-5431475A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17312-CB91-4A62-8599-C37EA82E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0B283-1FF6-4F76-9CD5-89F81C29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6DDFD-86DF-4B9E-8EAA-0F8F80CC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B74AF-FFE7-4C05-A990-9BF61358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0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32B1-7CCD-4061-AC24-50460039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5127E-BB80-40D3-A59A-D34A73C8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A609-1B41-4834-AB94-382A1B4DD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17824-06CA-446C-8631-A28F9B60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858CD-F13B-42E7-91F2-631C8B7F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F4469-A3E8-44B8-B043-83405014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39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8B85-1777-4939-A820-89679FBB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4D77C-6C62-462F-9234-56424F55B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D2124-9094-455C-BC10-CA303AE8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83E5-35CE-4571-A561-85058451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45FF-9997-4C8D-B25A-B0645E1A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8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AA0C4A-CFAB-4828-BA71-F91609E2B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69DC0-36FA-46C5-BAD4-0C5B65992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D600-CD03-4EAD-A87F-00CA00A7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FD500-AA57-4018-9373-A4FC07A5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06471-AE36-40AB-BAE1-3C207E79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5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851E-10B6-42D1-B3C1-5885F9CA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801AA-6C28-42E4-A8FF-B5C68E750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5E8F-7F06-4E15-B84C-06155DFF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BB67-B421-465D-B0BC-F6AEA306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7EAF-EA1D-4199-8E25-8E57169B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0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CD2D-EF53-4132-BD40-4A8A8F4F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AB1E-58DE-4215-A453-76C2E402A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23E4-6ABA-4AAE-A299-95F20CB8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AA69C-AFBB-4AC0-9156-94783E62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2ADB2-2003-4106-BBDD-6026CCA5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8AEB-06BF-49A3-93A0-82EA4692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16BFC-7B33-4751-AB00-6FEB99411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35A5D-21DA-4FCB-9AA2-CBB17484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B2872-6C01-4DC3-88EA-8140EFFFC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7C222-8B8A-4290-B163-82097C8C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8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A24E-E750-4B74-A7F9-31D112AE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C826E-2F24-45A6-A555-3B8971623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25ACA-1EDD-4880-A96A-125227E58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CA903-EC98-4B0F-A700-2F5D57F6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9C34F-3893-43BD-8794-A2F02D9D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6967B-B562-4409-8799-2EEC32EF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n-lt"/>
              </a:rPr>
              <a:t>Exploring Census Data | (Topic)</a:t>
            </a:r>
            <a:r>
              <a:rPr lang="en-US" sz="1100" baseline="0" dirty="0">
                <a:latin typeface="+mn-lt"/>
              </a:rPr>
              <a:t>   </a:t>
            </a:r>
            <a:r>
              <a:rPr lang="en-US" sz="1100" dirty="0">
                <a:latin typeface="+mn-lt"/>
              </a:rPr>
              <a:t>|  </a:t>
            </a:r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256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E3F3-875D-461D-94D2-F9B6ABD5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D43CD-4B51-4471-9D50-E44692BDA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22B61-7538-44C4-A5F1-A9DF2AA51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65C2E-2FE1-4B39-BE91-188ABB3EA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97341-7656-40B8-A9E4-1A3DBE368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438B7-FFC6-43DD-8986-7EEBDF4F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4CB3A-57B2-4E96-BC04-D24AC9F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922F7-858D-4D86-B025-339AA2AC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42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0817-BAC9-4E81-A760-A26DCAF0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5F65E-2FCC-496B-9DA9-13A2B760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B5542-75F8-4C64-8AA7-6C91B1A0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D1CDA-5093-4554-8393-A13C2F12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36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0F3CA-F8BE-49ED-9989-D557BFCD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33FC7-56BA-495D-B15C-8D45105D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74B02-BECF-4912-969C-D3527406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55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8868-C480-410E-929A-B643B13B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ADEB-707A-4C9C-AEB4-5431475A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17312-CB91-4A62-8599-C37EA82E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0B283-1FF6-4F76-9CD5-89F81C29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6DDFD-86DF-4B9E-8EAA-0F8F80CC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B74AF-FFE7-4C05-A990-9BF61358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2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32B1-7CCD-4061-AC24-50460039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5127E-BB80-40D3-A59A-D34A73C8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A609-1B41-4834-AB94-382A1B4DD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17824-06CA-446C-8631-A28F9B60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858CD-F13B-42E7-91F2-631C8B7F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F4469-A3E8-44B8-B043-83405014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53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8B85-1777-4939-A820-89679FBB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4D77C-6C62-462F-9234-56424F55B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D2124-9094-455C-BC10-CA303AE8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83E5-35CE-4571-A561-85058451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45FF-9997-4C8D-B25A-B0645E1A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13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AA0C4A-CFAB-4828-BA71-F91609E2B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69DC0-36FA-46C5-BAD4-0C5B65992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D600-CD03-4EAD-A87F-00CA00A7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FD500-AA57-4018-9373-A4FC07A5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06471-AE36-40AB-BAE1-3C207E79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337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0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851E-10B6-42D1-B3C1-5885F9CA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801AA-6C28-42E4-A8FF-B5C68E750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5E8F-7F06-4E15-B84C-06155DFF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BB67-B421-465D-B0BC-F6AEA306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7EAF-EA1D-4199-8E25-8E57169B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CD2D-EF53-4132-BD40-4A8A8F4F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AB1E-58DE-4215-A453-76C2E402A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23E4-6ABA-4AAE-A299-95F20CB8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AA69C-AFBB-4AC0-9156-94783E62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2ADB2-2003-4106-BBDD-6026CCA5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6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8AEB-06BF-49A3-93A0-82EA4692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16BFC-7B33-4751-AB00-6FEB99411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35A5D-21DA-4FCB-9AA2-CBB17484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B2872-6C01-4DC3-88EA-8140EFFFC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7C222-8B8A-4290-B163-82097C8C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6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A24E-E750-4B74-A7F9-31D112AE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C826E-2F24-45A6-A555-3B8971623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25ACA-1EDD-4880-A96A-125227E58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CA903-EC98-4B0F-A700-2F5D57F6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9C34F-3893-43BD-8794-A2F02D9D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6967B-B562-4409-8799-2EEC32EF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E3F3-875D-461D-94D2-F9B6ABD5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D43CD-4B51-4471-9D50-E44692BDA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22B61-7538-44C4-A5F1-A9DF2AA51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65C2E-2FE1-4B39-BE91-188ABB3EA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97341-7656-40B8-A9E4-1A3DBE368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438B7-FFC6-43DD-8986-7EEBDF4F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4CB3A-57B2-4E96-BC04-D24AC9F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922F7-858D-4D86-B025-339AA2AC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2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DBF00-6528-42F1-B328-44F742AF3A8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14805-5FA3-B843-A40E-70E6181154E0}"/>
              </a:ext>
            </a:extLst>
          </p:cNvPr>
          <p:cNvSpPr/>
          <p:nvPr userDrawn="1"/>
        </p:nvSpPr>
        <p:spPr>
          <a:xfrm>
            <a:off x="211015" y="6008339"/>
            <a:ext cx="416403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4" r:id="rId2"/>
    <p:sldLayoutId id="2147483729" r:id="rId3"/>
    <p:sldLayoutId id="214748371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5105D-EE31-44EE-AD7B-27CD6468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C39B-1063-47D1-9C86-28762892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A5527-FAE6-4E4D-9E8D-A72ED9EC6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CFD5C-E918-4D08-8F84-80C0BE6C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A4EC5-B664-48C6-8522-B71455FF2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E6D4-27A9-4AE4-9EAE-AF75F97B17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3349B-4D19-47BA-B694-25E6908872A7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5105D-EE31-44EE-AD7B-27CD6468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C39B-1063-47D1-9C86-28762892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A5527-FAE6-4E4D-9E8D-A72ED9EC6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CFD5C-E918-4D08-8F84-80C0BE6C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A4EC5-B664-48C6-8522-B71455FF2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E6D4-27A9-4AE4-9EAE-AF75F97B17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3349B-4D19-47BA-B694-25E6908872A7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lehd.ces.census.gov/data/pseo_experimental.html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lehd.ces.census.gov/applications/help/onthemap_em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ehd.ces.census.gov/applications/help/onthemap.html" TargetMode="External"/><Relationship Id="rId5" Type="http://schemas.openxmlformats.org/officeDocument/2006/relationships/hyperlink" Target="https://lehd.ces.census.gov/applications/help/j2j_explorer.html" TargetMode="External"/><Relationship Id="rId4" Type="http://schemas.openxmlformats.org/officeDocument/2006/relationships/hyperlink" Target="https://lehd.ces.census.gov/applications/help/qwi_explorer.html" TargetMode="External"/><Relationship Id="rId9" Type="http://schemas.openxmlformats.org/officeDocument/2006/relationships/hyperlink" Target="https://lehd.ces.census.gov/data/veo_experimental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arlene.KP.Dowell@Census.Gov" TargetMode="Externa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hd.ces.census.gov/workshops_webinars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lehd.ces.census.gov/led_in_action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lehd.ces.census.gov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ABC46DFF-F832-AD73-9637-1517CCCEDFBF}"/>
              </a:ext>
            </a:extLst>
          </p:cNvPr>
          <p:cNvSpPr txBox="1">
            <a:spLocks/>
          </p:cNvSpPr>
          <p:nvPr/>
        </p:nvSpPr>
        <p:spPr>
          <a:xfrm>
            <a:off x="86442" y="324701"/>
            <a:ext cx="6371208" cy="11430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0" spc="100" dirty="0">
                <a:solidFill>
                  <a:srgbClr val="5FC7E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Longitudinal Employer-Household Dynamics (LEHD) Program and </a:t>
            </a:r>
          </a:p>
          <a:p>
            <a:pPr fontAlgn="auto">
              <a:spcAft>
                <a:spcPts val="0"/>
              </a:spcAft>
            </a:pPr>
            <a:r>
              <a:rPr lang="en-US" sz="3600" b="0" spc="100" dirty="0">
                <a:solidFill>
                  <a:srgbClr val="5FC7E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Arizona’s Workforce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0A5F8-07F8-4A9F-E1F8-0F47BE85C264}"/>
              </a:ext>
            </a:extLst>
          </p:cNvPr>
          <p:cNvSpPr txBox="1">
            <a:spLocks/>
          </p:cNvSpPr>
          <p:nvPr/>
        </p:nvSpPr>
        <p:spPr>
          <a:xfrm>
            <a:off x="380706" y="3966247"/>
            <a:ext cx="6371208" cy="23081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Presented by: Earlene K.P. Dowell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</a:rPr>
              <a:t>October 17, </a:t>
            </a:r>
            <a:r>
              <a:rPr lang="en-US" sz="2000" dirty="0">
                <a:solidFill>
                  <a:schemeClr val="bg1"/>
                </a:solidFill>
              </a:rPr>
              <a:t>2024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US Census Bureau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  <a:cs typeface="Gotham Medium" pitchFamily="2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Gotham Medium" pitchFamily="2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28087C9-6FFA-5210-34E0-A6D43F244559}"/>
              </a:ext>
            </a:extLst>
          </p:cNvPr>
          <p:cNvSpPr txBox="1">
            <a:spLocks/>
          </p:cNvSpPr>
          <p:nvPr/>
        </p:nvSpPr>
        <p:spPr>
          <a:xfrm>
            <a:off x="337657" y="2750131"/>
            <a:ext cx="5672518" cy="1487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E6B73D"/>
                </a:solidFill>
              </a:rPr>
              <a:t>2024 Arizona State Data Center Annual Affiliate Meeting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EC9081-E6DD-2767-B094-1F3FDFCBA8D2}"/>
              </a:ext>
            </a:extLst>
          </p:cNvPr>
          <p:cNvGrpSpPr/>
          <p:nvPr/>
        </p:nvGrpSpPr>
        <p:grpSpPr>
          <a:xfrm>
            <a:off x="6211614" y="0"/>
            <a:ext cx="5980386" cy="6321972"/>
            <a:chOff x="3135683" y="192454"/>
            <a:chExt cx="6544319" cy="6539146"/>
          </a:xfrm>
        </p:grpSpPr>
        <p:sp>
          <p:nvSpPr>
            <p:cNvPr id="34" name="Pie 33">
              <a:extLst>
                <a:ext uri="{FF2B5EF4-FFF2-40B4-BE49-F238E27FC236}">
                  <a16:creationId xmlns:a16="http://schemas.microsoft.com/office/drawing/2014/main" id="{E52D9257-640C-DC4A-09E6-D6C451B028F0}"/>
                </a:ext>
              </a:extLst>
            </p:cNvPr>
            <p:cNvSpPr/>
            <p:nvPr/>
          </p:nvSpPr>
          <p:spPr>
            <a:xfrm>
              <a:off x="3143540" y="206109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>
              <a:blip r:embed="rId3"/>
              <a:stretch>
                <a:fillRect l="100" t="420" r="-51144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A756A4AD-D8B9-9B6B-10E5-893A68CCCF5D}"/>
                </a:ext>
              </a:extLst>
            </p:cNvPr>
            <p:cNvSpPr/>
            <p:nvPr/>
          </p:nvSpPr>
          <p:spPr>
            <a:xfrm rot="18060000">
              <a:off x="3146857" y="204270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4"/>
              <a:srcRect/>
              <a:stretch>
                <a:fillRect l="-67707" t="420" r="-6051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Pie 35">
              <a:extLst>
                <a:ext uri="{FF2B5EF4-FFF2-40B4-BE49-F238E27FC236}">
                  <a16:creationId xmlns:a16="http://schemas.microsoft.com/office/drawing/2014/main" id="{B51BDFEC-5177-612E-481E-BD871134A1C3}"/>
                </a:ext>
              </a:extLst>
            </p:cNvPr>
            <p:cNvSpPr/>
            <p:nvPr/>
          </p:nvSpPr>
          <p:spPr>
            <a:xfrm rot="14460000">
              <a:off x="3139881" y="192454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5"/>
              <a:srcRect/>
              <a:stretch>
                <a:fillRect l="-22089" t="420" r="-28955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Pie 36">
              <a:extLst>
                <a:ext uri="{FF2B5EF4-FFF2-40B4-BE49-F238E27FC236}">
                  <a16:creationId xmlns:a16="http://schemas.microsoft.com/office/drawing/2014/main" id="{24F61FA8-E499-2605-1B28-B612AEC10E2F}"/>
                </a:ext>
              </a:extLst>
            </p:cNvPr>
            <p:cNvSpPr/>
            <p:nvPr/>
          </p:nvSpPr>
          <p:spPr>
            <a:xfrm flipH="1">
              <a:off x="3143540" y="206109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6"/>
              <a:srcRect/>
              <a:stretch>
                <a:fillRect l="-51144" t="420" r="100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Pie 37">
              <a:extLst>
                <a:ext uri="{FF2B5EF4-FFF2-40B4-BE49-F238E27FC236}">
                  <a16:creationId xmlns:a16="http://schemas.microsoft.com/office/drawing/2014/main" id="{10DB86CF-EAD1-1441-C69B-E2BB38F4EC2B}"/>
                </a:ext>
              </a:extLst>
            </p:cNvPr>
            <p:cNvSpPr/>
            <p:nvPr/>
          </p:nvSpPr>
          <p:spPr>
            <a:xfrm rot="3540000" flipH="1">
              <a:off x="3154511" y="204270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7"/>
              <a:srcRect/>
              <a:stretch>
                <a:fillRect l="-33930" t="3179" r="-17114" b="-233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Pie 38">
              <a:extLst>
                <a:ext uri="{FF2B5EF4-FFF2-40B4-BE49-F238E27FC236}">
                  <a16:creationId xmlns:a16="http://schemas.microsoft.com/office/drawing/2014/main" id="{2F4C2A27-AD5D-B011-1AE3-DBD7ADC375A5}"/>
                </a:ext>
              </a:extLst>
            </p:cNvPr>
            <p:cNvSpPr/>
            <p:nvPr/>
          </p:nvSpPr>
          <p:spPr>
            <a:xfrm rot="7140000" flipH="1">
              <a:off x="3152309" y="197732"/>
              <a:ext cx="6492240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8"/>
              <a:srcRect/>
              <a:stretch>
                <a:fillRect l="-94053" t="-643" r="1983" b="-627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C9306-F948-4BC6-890F-D4FBD52FFA29}"/>
              </a:ext>
            </a:extLst>
          </p:cNvPr>
          <p:cNvGrpSpPr/>
          <p:nvPr/>
        </p:nvGrpSpPr>
        <p:grpSpPr>
          <a:xfrm>
            <a:off x="0" y="5847339"/>
            <a:ext cx="12192000" cy="1010661"/>
            <a:chOff x="0" y="5847339"/>
            <a:chExt cx="12192000" cy="10106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4D8B8C-139E-9766-3295-F47259C66807}"/>
                </a:ext>
              </a:extLst>
            </p:cNvPr>
            <p:cNvSpPr/>
            <p:nvPr/>
          </p:nvSpPr>
          <p:spPr>
            <a:xfrm>
              <a:off x="0" y="5847339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9F97E3-6E73-BA2C-23B8-6637FDC8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69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199B0-C74A-4667-5A61-2A246CA8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759888"/>
            <a:ext cx="2469094" cy="2456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FB47-F327-C575-8652-1A2D4EED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" y="1697013"/>
            <a:ext cx="1377815" cy="1042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A2B63-BB6B-6C34-24DC-E37F25E90222}"/>
              </a:ext>
            </a:extLst>
          </p:cNvPr>
          <p:cNvSpPr txBox="1"/>
          <p:nvPr/>
        </p:nvSpPr>
        <p:spPr>
          <a:xfrm>
            <a:off x="2268511" y="468562"/>
            <a:ext cx="765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OnTheMap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3032C-49F2-6975-4D06-80CCC3FC9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564" y="1181344"/>
            <a:ext cx="5026436" cy="4495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F9228-D610-BF6F-DDBB-1F087231B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1" y="2646234"/>
            <a:ext cx="6952986" cy="30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49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E8C52-1E38-6177-2481-B437580B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698202"/>
            <a:ext cx="2469094" cy="2456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09767B-2646-96AC-FBAF-A8B36F607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" y="1758699"/>
            <a:ext cx="1377815" cy="1042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AF5D1-B22C-EF77-3B09-9CE62EC3C0F5}"/>
              </a:ext>
            </a:extLst>
          </p:cNvPr>
          <p:cNvSpPr txBox="1"/>
          <p:nvPr/>
        </p:nvSpPr>
        <p:spPr>
          <a:xfrm>
            <a:off x="2013106" y="468562"/>
            <a:ext cx="841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Tucson Has the 8</a:t>
            </a:r>
            <a:r>
              <a:rPr lang="en-US" sz="28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 Commute in the U.S.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95C3E-7D6B-E9A1-4802-50D6DA4DA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549" y="1167207"/>
            <a:ext cx="8703356" cy="37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3E58A-B5C0-40A7-A132-7DA2FD78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FE6D4-27A9-4AE4-9EAE-AF75F97B17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D6C5C-63C7-43D2-8A95-DB7087302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24" y="728135"/>
            <a:ext cx="8741710" cy="5678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820CD-D65B-4809-A9F6-6BB57AB2C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908" y="872477"/>
            <a:ext cx="7054337" cy="3157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23A48F-A5EA-C1D2-D96C-89F84387C14C}"/>
              </a:ext>
            </a:extLst>
          </p:cNvPr>
          <p:cNvSpPr txBox="1"/>
          <p:nvPr/>
        </p:nvSpPr>
        <p:spPr>
          <a:xfrm>
            <a:off x="2032000" y="0"/>
            <a:ext cx="100293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OnTheMap for Emergency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345AF-9BB0-367D-D13A-5BC27ED4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88" y="-741745"/>
            <a:ext cx="2469094" cy="2456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ECFB5-20F3-537A-A9D8-C46567CAE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0" y="1697013"/>
            <a:ext cx="137781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5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0A591-B490-69F0-0985-DD425AF9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575" y="-759888"/>
            <a:ext cx="2469094" cy="2456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F5C1D-A209-6680-6B0D-B4D8D45C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20" y="1697013"/>
            <a:ext cx="1377815" cy="104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30B04-C0A1-E449-CE15-21CAF7BA0D90}"/>
              </a:ext>
            </a:extLst>
          </p:cNvPr>
          <p:cNvSpPr txBox="1"/>
          <p:nvPr/>
        </p:nvSpPr>
        <p:spPr>
          <a:xfrm>
            <a:off x="3364992" y="468562"/>
            <a:ext cx="815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Arizona Severe Storms and Flooding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45EA8-A2FB-4734-0375-2F35B07F9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010" y="1538281"/>
            <a:ext cx="10053704" cy="41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23A48F-A5EA-C1D2-D96C-89F84387C14C}"/>
              </a:ext>
            </a:extLst>
          </p:cNvPr>
          <p:cNvSpPr txBox="1"/>
          <p:nvPr/>
        </p:nvSpPr>
        <p:spPr>
          <a:xfrm>
            <a:off x="1598578" y="225095"/>
            <a:ext cx="10029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Job-to-Job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345AF-9BB0-367D-D13A-5BC27ED4C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741745"/>
            <a:ext cx="2469094" cy="2456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ECFB5-20F3-537A-A9D8-C46567CAE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0" y="1697012"/>
            <a:ext cx="1725090" cy="1305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AE024-BD95-9F8B-B8F2-78DFF10A8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030" y="1697012"/>
            <a:ext cx="3929640" cy="3817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8ACEBA-AFB1-9F44-EC2E-548A606DC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847" y="1715155"/>
            <a:ext cx="6433345" cy="42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0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E8C52-1E38-6177-2481-B437580B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698202"/>
            <a:ext cx="2469094" cy="2456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09767B-2646-96AC-FBAF-A8B36F607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" y="1758699"/>
            <a:ext cx="1377815" cy="1042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AF5D1-B22C-EF77-3B09-9CE62EC3C0F5}"/>
              </a:ext>
            </a:extLst>
          </p:cNvPr>
          <p:cNvSpPr txBox="1"/>
          <p:nvPr/>
        </p:nvSpPr>
        <p:spPr>
          <a:xfrm>
            <a:off x="2268511" y="468562"/>
            <a:ext cx="765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 to Construction in Arizona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87C9-A501-3231-9917-CBC1A82A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59" y="1603598"/>
            <a:ext cx="9356516" cy="41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3E70A-8551-1243-A139-936AF1009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892" y="-759888"/>
            <a:ext cx="2456901" cy="2456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F6996-4581-0E8C-3E64-98425A010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0" y="1697013"/>
            <a:ext cx="1377815" cy="1042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E86A8-8731-1C58-C326-55D5BDE46995}"/>
              </a:ext>
            </a:extLst>
          </p:cNvPr>
          <p:cNvSpPr txBox="1"/>
          <p:nvPr/>
        </p:nvSpPr>
        <p:spPr>
          <a:xfrm>
            <a:off x="2268511" y="478302"/>
            <a:ext cx="9013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Post Secondary-Employment Outcomes and the College Connection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70B2F-EEC0-66F5-05B4-324AEFB18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511" y="1432409"/>
            <a:ext cx="9013778" cy="51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199B0-C74A-4667-5A61-2A246CA8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759888"/>
            <a:ext cx="2469094" cy="2456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FB47-F327-C575-8652-1A2D4EED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" y="1697013"/>
            <a:ext cx="1377815" cy="1042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D15A4-8C01-AF57-62E2-CE2318CC03BD}"/>
              </a:ext>
            </a:extLst>
          </p:cNvPr>
          <p:cNvSpPr txBox="1"/>
          <p:nvPr/>
        </p:nvSpPr>
        <p:spPr>
          <a:xfrm>
            <a:off x="2148840" y="377255"/>
            <a:ext cx="963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How Much Does a Veteran Make in Arizona?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5EC3-D392-3B8A-F9BB-36E696A12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854" y="1719032"/>
            <a:ext cx="10669666" cy="41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3E70A-8551-1243-A139-936AF100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892" y="-759888"/>
            <a:ext cx="2456901" cy="2456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F6996-4581-0E8C-3E64-98425A01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0" y="1697013"/>
            <a:ext cx="1377815" cy="104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8DEE5-4917-190A-4B63-920B82E9A768}"/>
              </a:ext>
            </a:extLst>
          </p:cNvPr>
          <p:cNvSpPr txBox="1"/>
          <p:nvPr/>
        </p:nvSpPr>
        <p:spPr>
          <a:xfrm>
            <a:off x="2518144" y="136525"/>
            <a:ext cx="763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/>
              </a:rPr>
              <a:t>Summary and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517B3-D29B-C45B-E56A-A7F6F3B3905D}"/>
              </a:ext>
            </a:extLst>
          </p:cNvPr>
          <p:cNvSpPr txBox="1"/>
          <p:nvPr/>
        </p:nvSpPr>
        <p:spPr>
          <a:xfrm>
            <a:off x="2007007" y="911649"/>
            <a:ext cx="671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Help and Documentation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20A57-E231-9D00-DF69-CCA9CAD280A1}"/>
              </a:ext>
            </a:extLst>
          </p:cNvPr>
          <p:cNvSpPr txBox="1"/>
          <p:nvPr/>
        </p:nvSpPr>
        <p:spPr>
          <a:xfrm>
            <a:off x="1537266" y="1354150"/>
            <a:ext cx="10226063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Quarterly Workforce Indicator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4"/>
              </a:rPr>
              <a:t>lehd.ces.census.gov/applications/help/qwi_explorer.html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Job-to-Job Flows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5"/>
              </a:rPr>
              <a:t>lehd.ces.census.gov/applications/help/j2j_explorer.html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OnTheMap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6"/>
              </a:rPr>
              <a:t>lehd.ces.census.gov/applications/help/onthemap.html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OnTheMap for Emergency Management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7"/>
              </a:rPr>
              <a:t>lehd.ces.census.gov/applications/help/onthemap_em.html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Post Secondary Employment Outcomes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8"/>
              </a:rPr>
              <a:t>lehd.ces.census.gov/data/pseo_experimental.html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Veteran Employment Outcomes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hlinkClick r:id="rId9"/>
              </a:rPr>
              <a:t>lehd.ces.census.gov/data/veo_experimental.html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8881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9F97E3-6E73-BA2C-23B8-6637FDC8A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0" y="6178737"/>
            <a:ext cx="1279281" cy="499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75353-AEB4-DE77-87AD-C025EEF5A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4" t="4578"/>
          <a:stretch/>
        </p:blipFill>
        <p:spPr>
          <a:xfrm>
            <a:off x="7160455" y="29227"/>
            <a:ext cx="4959355" cy="5814292"/>
          </a:xfrm>
          <a:prstGeom prst="rect">
            <a:avLst/>
          </a:prstGeom>
        </p:spPr>
      </p:pic>
      <p:sp>
        <p:nvSpPr>
          <p:cNvPr id="15" name="Title 10">
            <a:extLst>
              <a:ext uri="{FF2B5EF4-FFF2-40B4-BE49-F238E27FC236}">
                <a16:creationId xmlns:a16="http://schemas.microsoft.com/office/drawing/2014/main" id="{2020D24F-8853-A2E1-9A51-C16EF1F89961}"/>
              </a:ext>
            </a:extLst>
          </p:cNvPr>
          <p:cNvSpPr txBox="1">
            <a:spLocks/>
          </p:cNvSpPr>
          <p:nvPr/>
        </p:nvSpPr>
        <p:spPr>
          <a:xfrm>
            <a:off x="1387234" y="552140"/>
            <a:ext cx="6476999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060"/>
              </a:lnSpc>
            </a:pPr>
            <a:r>
              <a:rPr lang="en-US" sz="40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 &amp; A and Thank You!</a:t>
            </a:r>
            <a:endParaRPr lang="en-US" sz="4000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90236565-DAF9-0737-CA6E-603942C6BC78}"/>
              </a:ext>
            </a:extLst>
          </p:cNvPr>
          <p:cNvSpPr txBox="1">
            <a:spLocks/>
          </p:cNvSpPr>
          <p:nvPr/>
        </p:nvSpPr>
        <p:spPr>
          <a:xfrm>
            <a:off x="1020940" y="1508402"/>
            <a:ext cx="7209587" cy="379963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100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Contact Information:</a:t>
            </a:r>
          </a:p>
          <a:p>
            <a:r>
              <a:rPr lang="en-US" sz="2100" spc="100" dirty="0">
                <a:solidFill>
                  <a:srgbClr val="E7B7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Earlene K.P. Dowell</a:t>
            </a:r>
          </a:p>
          <a:p>
            <a:r>
              <a:rPr lang="en-US" sz="2100" spc="100" dirty="0">
                <a:solidFill>
                  <a:srgbClr val="E7B7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Earlene.KP.Dowell@Census.Gov</a:t>
            </a:r>
            <a:r>
              <a:rPr lang="en-US" sz="2100" spc="100" dirty="0">
                <a:solidFill>
                  <a:srgbClr val="E7B7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</a:t>
            </a:r>
          </a:p>
          <a:p>
            <a:endParaRPr lang="en-US" sz="2100" u="sng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 detailed questions concerning the 2020 Decennial, contact:</a:t>
            </a:r>
          </a:p>
          <a:p>
            <a:r>
              <a:rPr lang="en-US" sz="2100" dirty="0">
                <a:solidFill>
                  <a:srgbClr val="FAC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301-763-INFO or 800-923-8282 </a:t>
            </a:r>
          </a:p>
          <a:p>
            <a:endParaRPr lang="en-US" sz="2100" dirty="0">
              <a:solidFill>
                <a:srgbClr val="FA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 schedule additional training with a Census Data Dissemination Specialist in your area, please call </a:t>
            </a:r>
            <a:r>
              <a:rPr lang="en-US" sz="2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844-ASK-DATA 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 email us at:  </a:t>
            </a:r>
            <a:r>
              <a:rPr lang="en-US" sz="21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census.askdata@census.gov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  <a:p>
            <a:pPr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5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3ECC8-719A-498E-B101-491B6A355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48240" y="0"/>
            <a:ext cx="4443760" cy="6248420"/>
          </a:xfrm>
          <a:prstGeom prst="rect">
            <a:avLst/>
          </a:prstGeom>
          <a:solidFill>
            <a:srgbClr val="17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5953" y="-14020"/>
            <a:ext cx="39648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LEHD.CES.Census.Gov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past LED Workshops and Webinars please visit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Workshop/Webinars 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tab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stories on how LEHD data is being used on our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LED in 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tab.</a:t>
            </a:r>
          </a:p>
        </p:txBody>
      </p:sp>
      <p:pic>
        <p:nvPicPr>
          <p:cNvPr id="1026" name="Picture 2" descr="n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456" y="3785652"/>
            <a:ext cx="2476788" cy="247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E5BB8-6681-4B34-8FFE-E6C450E22BAD}"/>
              </a:ext>
            </a:extLst>
          </p:cNvPr>
          <p:cNvSpPr txBox="1"/>
          <p:nvPr/>
        </p:nvSpPr>
        <p:spPr>
          <a:xfrm>
            <a:off x="2276888" y="0"/>
            <a:ext cx="4685062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LEHD Program and LED Partnership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Data Products and Tools and more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Q&amp;A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28700" marR="0" lvl="1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EC4E0-9EBE-BF83-CA91-C8CC7E5EB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2963" y="-232229"/>
            <a:ext cx="1832138" cy="1825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8ECFE9-EFEF-CAE7-7725-6B76174EA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4" y="1593079"/>
            <a:ext cx="137781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FECC033F-A8C0-8090-AEC4-8B86AEEF9412}"/>
              </a:ext>
            </a:extLst>
          </p:cNvPr>
          <p:cNvSpPr txBox="1">
            <a:spLocks/>
          </p:cNvSpPr>
          <p:nvPr/>
        </p:nvSpPr>
        <p:spPr>
          <a:xfrm>
            <a:off x="751085" y="2328151"/>
            <a:ext cx="6340316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2400"/>
              </a:spcAft>
            </a:pPr>
            <a:r>
              <a:rPr lang="en-US" sz="4200" spc="100" dirty="0">
                <a:solidFill>
                  <a:srgbClr val="F9F9F9"/>
                </a:solidFill>
                <a:latin typeface="+mn-lt"/>
                <a:cs typeface="Arial" panose="020B0604020202020204" pitchFamily="34" charset="0"/>
              </a:rPr>
              <a:t>LEHD Program and LED Partnership</a:t>
            </a:r>
            <a:endParaRPr lang="en-US" sz="4200" u="sng" dirty="0">
              <a:solidFill>
                <a:srgbClr val="F9F9F9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5E242A-181D-616F-4EC9-2981B489173E}"/>
              </a:ext>
            </a:extLst>
          </p:cNvPr>
          <p:cNvGrpSpPr/>
          <p:nvPr/>
        </p:nvGrpSpPr>
        <p:grpSpPr>
          <a:xfrm>
            <a:off x="7842486" y="-421387"/>
            <a:ext cx="6544319" cy="6539146"/>
            <a:chOff x="3135683" y="192454"/>
            <a:chExt cx="6544319" cy="6539146"/>
          </a:xfrm>
        </p:grpSpPr>
        <p:sp>
          <p:nvSpPr>
            <p:cNvPr id="26" name="Pie 25">
              <a:extLst>
                <a:ext uri="{FF2B5EF4-FFF2-40B4-BE49-F238E27FC236}">
                  <a16:creationId xmlns:a16="http://schemas.microsoft.com/office/drawing/2014/main" id="{ED601133-DADE-5AB7-F2E7-6A2BE4B47C3C}"/>
                </a:ext>
              </a:extLst>
            </p:cNvPr>
            <p:cNvSpPr/>
            <p:nvPr/>
          </p:nvSpPr>
          <p:spPr>
            <a:xfrm>
              <a:off x="3143540" y="206109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>
              <a:blip r:embed="rId3"/>
              <a:stretch>
                <a:fillRect l="100" t="420" r="-51144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Pie 26">
              <a:extLst>
                <a:ext uri="{FF2B5EF4-FFF2-40B4-BE49-F238E27FC236}">
                  <a16:creationId xmlns:a16="http://schemas.microsoft.com/office/drawing/2014/main" id="{8D39A45D-1F7E-EB5A-64ED-76A2974B1DA1}"/>
                </a:ext>
              </a:extLst>
            </p:cNvPr>
            <p:cNvSpPr/>
            <p:nvPr/>
          </p:nvSpPr>
          <p:spPr>
            <a:xfrm rot="18060000">
              <a:off x="3146857" y="204270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4"/>
              <a:srcRect/>
              <a:stretch>
                <a:fillRect l="-67707" t="420" r="-6051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Pie 27">
              <a:extLst>
                <a:ext uri="{FF2B5EF4-FFF2-40B4-BE49-F238E27FC236}">
                  <a16:creationId xmlns:a16="http://schemas.microsoft.com/office/drawing/2014/main" id="{F85F6004-39D8-71A4-3DA9-B060A16E62DB}"/>
                </a:ext>
              </a:extLst>
            </p:cNvPr>
            <p:cNvSpPr/>
            <p:nvPr/>
          </p:nvSpPr>
          <p:spPr>
            <a:xfrm rot="14460000">
              <a:off x="3139881" y="192454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5"/>
              <a:srcRect/>
              <a:stretch>
                <a:fillRect l="-22089" t="420" r="-28955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63A2E5A2-0A06-379A-E1CC-EEDE088F9148}"/>
                </a:ext>
              </a:extLst>
            </p:cNvPr>
            <p:cNvSpPr/>
            <p:nvPr/>
          </p:nvSpPr>
          <p:spPr>
            <a:xfrm flipH="1">
              <a:off x="3143540" y="206109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6"/>
              <a:srcRect/>
              <a:stretch>
                <a:fillRect l="-51144" t="420" r="100" b="4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Pie 29">
              <a:extLst>
                <a:ext uri="{FF2B5EF4-FFF2-40B4-BE49-F238E27FC236}">
                  <a16:creationId xmlns:a16="http://schemas.microsoft.com/office/drawing/2014/main" id="{B76AA371-5A68-0E25-C080-60BADD5DA876}"/>
                </a:ext>
              </a:extLst>
            </p:cNvPr>
            <p:cNvSpPr/>
            <p:nvPr/>
          </p:nvSpPr>
          <p:spPr>
            <a:xfrm rot="3540000" flipH="1">
              <a:off x="3154511" y="204270"/>
              <a:ext cx="6525491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7"/>
              <a:srcRect/>
              <a:stretch>
                <a:fillRect l="-33930" t="3179" r="-17114" b="-233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Pie 30">
              <a:extLst>
                <a:ext uri="{FF2B5EF4-FFF2-40B4-BE49-F238E27FC236}">
                  <a16:creationId xmlns:a16="http://schemas.microsoft.com/office/drawing/2014/main" id="{8D7F3AD6-9859-5C92-EACE-B55A2BBB7A35}"/>
                </a:ext>
              </a:extLst>
            </p:cNvPr>
            <p:cNvSpPr/>
            <p:nvPr/>
          </p:nvSpPr>
          <p:spPr>
            <a:xfrm rot="7140000" flipH="1">
              <a:off x="3152309" y="197732"/>
              <a:ext cx="6492240" cy="6525491"/>
            </a:xfrm>
            <a:prstGeom prst="pie">
              <a:avLst>
                <a:gd name="adj1" fmla="val 12537059"/>
                <a:gd name="adj2" fmla="val 16200000"/>
              </a:avLst>
            </a:prstGeom>
            <a:blipFill dpi="0" rotWithShape="0">
              <a:blip r:embed="rId8"/>
              <a:srcRect/>
              <a:stretch>
                <a:fillRect l="-94053" t="-643" r="1983" b="-627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C9306-F948-4BC6-890F-D4FBD52FFA29}"/>
              </a:ext>
            </a:extLst>
          </p:cNvPr>
          <p:cNvGrpSpPr/>
          <p:nvPr/>
        </p:nvGrpSpPr>
        <p:grpSpPr>
          <a:xfrm>
            <a:off x="0" y="5847339"/>
            <a:ext cx="12192000" cy="1010661"/>
            <a:chOff x="0" y="5847339"/>
            <a:chExt cx="12192000" cy="10106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4D8B8C-139E-9766-3295-F47259C66807}"/>
                </a:ext>
              </a:extLst>
            </p:cNvPr>
            <p:cNvSpPr/>
            <p:nvPr/>
          </p:nvSpPr>
          <p:spPr>
            <a:xfrm>
              <a:off x="0" y="5847339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9F97E3-6E73-BA2C-23B8-6637FDC8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82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199B0-C74A-4667-5A61-2A246CA8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88" y="-759888"/>
            <a:ext cx="2469094" cy="2456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FB47-F327-C575-8652-1A2D4EED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" y="1697013"/>
            <a:ext cx="1377815" cy="1042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A2B63-BB6B-6C34-24DC-E37F25E90222}"/>
              </a:ext>
            </a:extLst>
          </p:cNvPr>
          <p:cNvSpPr txBox="1"/>
          <p:nvPr/>
        </p:nvSpPr>
        <p:spPr>
          <a:xfrm>
            <a:off x="1923738" y="314793"/>
            <a:ext cx="765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Program and Partnership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2898F-14E4-BBE1-A29C-DBD2B6E3E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35" y="2300527"/>
            <a:ext cx="5362766" cy="2895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9DFF12-23A5-4852-C726-0C187F2C6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667" y="2118925"/>
            <a:ext cx="5873293" cy="35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95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FECC033F-A8C0-8090-AEC4-8B86AEEF9412}"/>
              </a:ext>
            </a:extLst>
          </p:cNvPr>
          <p:cNvSpPr txBox="1">
            <a:spLocks/>
          </p:cNvSpPr>
          <p:nvPr/>
        </p:nvSpPr>
        <p:spPr>
          <a:xfrm>
            <a:off x="1304930" y="1668127"/>
            <a:ext cx="5155040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LEHD Data Products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C675C2-9EE5-9E69-37C7-F8C3BF02DD21}"/>
              </a:ext>
            </a:extLst>
          </p:cNvPr>
          <p:cNvSpPr/>
          <p:nvPr/>
        </p:nvSpPr>
        <p:spPr>
          <a:xfrm>
            <a:off x="8020902" y="-363905"/>
            <a:ext cx="6503448" cy="6503448"/>
          </a:xfrm>
          <a:prstGeom prst="ellipse">
            <a:avLst/>
          </a:prstGeom>
          <a:blipFill dpi="0" rotWithShape="1">
            <a:blip r:embed="rId3"/>
            <a:srcRect/>
            <a:stretch>
              <a:fillRect l="-20301" t="2195" r="-617" b="-3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C9306-F948-4BC6-890F-D4FBD52FFA29}"/>
              </a:ext>
            </a:extLst>
          </p:cNvPr>
          <p:cNvGrpSpPr/>
          <p:nvPr/>
        </p:nvGrpSpPr>
        <p:grpSpPr>
          <a:xfrm>
            <a:off x="284584" y="5847339"/>
            <a:ext cx="12192000" cy="1010661"/>
            <a:chOff x="0" y="5847339"/>
            <a:chExt cx="12192000" cy="10106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4D8B8C-139E-9766-3295-F47259C66807}"/>
                </a:ext>
              </a:extLst>
            </p:cNvPr>
            <p:cNvSpPr/>
            <p:nvPr/>
          </p:nvSpPr>
          <p:spPr>
            <a:xfrm>
              <a:off x="0" y="5847339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9F97E3-6E73-BA2C-23B8-6637FDC8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85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779B4-22F8-8675-84AE-419BF9E7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943" y="-222513"/>
            <a:ext cx="1901670" cy="1892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04E571-CB02-6D53-D13D-A7DCF1A30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9813"/>
            <a:ext cx="1377815" cy="1042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353D4-BF4F-CBD2-7F5B-0BFDC9648307}"/>
              </a:ext>
            </a:extLst>
          </p:cNvPr>
          <p:cNvSpPr txBox="1"/>
          <p:nvPr/>
        </p:nvSpPr>
        <p:spPr>
          <a:xfrm>
            <a:off x="1377815" y="95786"/>
            <a:ext cx="1053737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44546A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Longitudinal Employer-Household Dynamics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en-US" sz="4200" dirty="0">
                <a:solidFill>
                  <a:prstClr val="black"/>
                </a:solidFill>
                <a:latin typeface="Calibri Light" panose="020F0302020204030204"/>
              </a:rPr>
              <a:t>(LEHD)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89ED-354E-836D-13E1-4E871ECEF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55" y="1351514"/>
            <a:ext cx="8385330" cy="52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4EC3E-35EF-EE87-1D87-2DE50851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5" y="-531744"/>
            <a:ext cx="2239818" cy="2228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55A5A6-5CEE-D13E-8711-15917256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64" y="1788807"/>
            <a:ext cx="4218254" cy="497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32 Quarterly Workforce   Indicators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Flexible Pivot Table and Map/Chart interface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Data on detailed interactions between firms and workers include employment, employment change (individual and firm), and earnings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Analyze/report by worker demographics: age, earnings, race, ethnicity, educational attainment, and sex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16555-DD4E-19D0-6151-F70820580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097" y="3429000"/>
            <a:ext cx="4451558" cy="28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Analyze/report by firm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characteristics: NAICS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classification (sector, 3, 4), firm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age, and firm size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Quarterly data very current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(9-12 months old)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National and 50 states available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(plus DC)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F3C74-75B2-F009-58ED-F986C4B6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381" y="1000230"/>
            <a:ext cx="7288005" cy="266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B4142B-7D45-A095-4C2C-9B1431799C2C}"/>
              </a:ext>
            </a:extLst>
          </p:cNvPr>
          <p:cNvSpPr txBox="1"/>
          <p:nvPr/>
        </p:nvSpPr>
        <p:spPr>
          <a:xfrm>
            <a:off x="3020291" y="76900"/>
            <a:ext cx="615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1549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QWI Explorer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6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2C675C2-9EE5-9E69-37C7-F8C3BF02DD21}"/>
              </a:ext>
            </a:extLst>
          </p:cNvPr>
          <p:cNvSpPr/>
          <p:nvPr/>
        </p:nvSpPr>
        <p:spPr>
          <a:xfrm>
            <a:off x="8020902" y="-363905"/>
            <a:ext cx="6503448" cy="6503448"/>
          </a:xfrm>
          <a:prstGeom prst="ellipse">
            <a:avLst/>
          </a:prstGeom>
          <a:blipFill dpi="0" rotWithShape="1">
            <a:blip r:embed="rId3"/>
            <a:srcRect/>
            <a:stretch>
              <a:fillRect l="-20301" t="2195" r="-617" b="-3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C9306-F948-4BC6-890F-D4FBD52FFA29}"/>
              </a:ext>
            </a:extLst>
          </p:cNvPr>
          <p:cNvGrpSpPr/>
          <p:nvPr/>
        </p:nvGrpSpPr>
        <p:grpSpPr>
          <a:xfrm>
            <a:off x="284584" y="5847339"/>
            <a:ext cx="12192000" cy="1010661"/>
            <a:chOff x="0" y="5847339"/>
            <a:chExt cx="12192000" cy="10106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4D8B8C-139E-9766-3295-F47259C66807}"/>
                </a:ext>
              </a:extLst>
            </p:cNvPr>
            <p:cNvSpPr/>
            <p:nvPr/>
          </p:nvSpPr>
          <p:spPr>
            <a:xfrm>
              <a:off x="0" y="5847339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9F97E3-6E73-BA2C-23B8-6637FDC8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143F82-E96C-2FC8-5E47-B40271B0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47" y="305240"/>
            <a:ext cx="6378759" cy="1544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B6C41-CAFF-4D76-BD11-53826C78D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746" y="1843517"/>
            <a:ext cx="6378760" cy="40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7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0A591-B490-69F0-0985-DD425AF9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575" y="-759888"/>
            <a:ext cx="2469094" cy="2456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F5C1D-A209-6680-6B0D-B4D8D45C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20" y="1697013"/>
            <a:ext cx="1377815" cy="1042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B8722-BF0B-ECE9-AF93-5A5EAE0C2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64" y="1804264"/>
            <a:ext cx="8787833" cy="4371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C2A2B5-5151-73C2-0DDF-2AD13725209A}"/>
              </a:ext>
            </a:extLst>
          </p:cNvPr>
          <p:cNvSpPr txBox="1"/>
          <p:nvPr/>
        </p:nvSpPr>
        <p:spPr>
          <a:xfrm>
            <a:off x="2268511" y="468562"/>
            <a:ext cx="7654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4472C4"/>
                </a:solidFill>
              </a:rPr>
              <a:t>Arizona Ranks 11</a:t>
            </a:r>
            <a:r>
              <a:rPr lang="en-US" sz="2800" b="1" kern="0" baseline="30000" dirty="0">
                <a:solidFill>
                  <a:srgbClr val="4472C4"/>
                </a:solidFill>
              </a:rPr>
              <a:t>th</a:t>
            </a:r>
            <a:r>
              <a:rPr lang="en-US" sz="2800" b="1" kern="0" dirty="0">
                <a:solidFill>
                  <a:srgbClr val="4472C4"/>
                </a:solidFill>
              </a:rPr>
              <a:t> in the U.S. in Construction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88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Widescreen Template" id="{8196AB31-EAC9-43A6-AB09-884533ACEA3D}" vid="{AEF36F8B-787C-4517-817E-50F3CC1D1B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E228BA43232C4A9B0418E3933F67F4" ma:contentTypeVersion="4" ma:contentTypeDescription="Create a new document." ma:contentTypeScope="" ma:versionID="7fd5679a353f47a7b4302636f0d2c793">
  <xsd:schema xmlns:xsd="http://www.w3.org/2001/XMLSchema" xmlns:xs="http://www.w3.org/2001/XMLSchema" xmlns:p="http://schemas.microsoft.com/office/2006/metadata/properties" xmlns:ns2="872243a0-0b84-44f1-b851-927fcea9777a" targetNamespace="http://schemas.microsoft.com/office/2006/metadata/properties" ma:root="true" ma:fieldsID="25a951b6164451028d8a23f6809e6bee" ns2:_="">
    <xsd:import namespace="872243a0-0b84-44f1-b851-927fcea977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243a0-0b84-44f1-b851-927fcea97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536FEF-B137-44D6-9EB7-0618CD6A71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B4AD1D-7273-4449-8EA7-57833E781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2243a0-0b84-44f1-b851-927fcea97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599379-9DE4-4145-B552-13186D47889E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872243a0-0b84-44f1-b851-927fcea9777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50951</TotalTime>
  <Words>532</Words>
  <Application>Microsoft Office PowerPoint</Application>
  <PresentationFormat>Widescreen</PresentationFormat>
  <Paragraphs>108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Gotham Medium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WB&amp;A Market Research,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Bethany Black</dc:creator>
  <cp:keywords/>
  <dc:description/>
  <cp:lastModifiedBy>Devon E Reed (CENSUS/CLMSO FED)</cp:lastModifiedBy>
  <cp:revision>3081</cp:revision>
  <cp:lastPrinted>2017-10-21T12:49:33Z</cp:lastPrinted>
  <dcterms:created xsi:type="dcterms:W3CDTF">2015-09-08T21:18:09Z</dcterms:created>
  <dcterms:modified xsi:type="dcterms:W3CDTF">2024-10-17T16:53:46Z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0x010100BFE228BA43232C4A9B0418E3933F67F4</vt:lpwstr>
  </property>
</Properties>
</file>